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0"/>
  </p:notesMasterIdLst>
  <p:handoutMasterIdLst>
    <p:handoutMasterId r:id="rId81"/>
  </p:handoutMasterIdLst>
  <p:sldIdLst>
    <p:sldId id="256" r:id="rId2"/>
    <p:sldId id="257" r:id="rId3"/>
    <p:sldId id="261" r:id="rId4"/>
    <p:sldId id="262" r:id="rId5"/>
    <p:sldId id="263" r:id="rId6"/>
    <p:sldId id="265" r:id="rId7"/>
    <p:sldId id="259" r:id="rId8"/>
    <p:sldId id="264" r:id="rId9"/>
    <p:sldId id="273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4" r:id="rId24"/>
    <p:sldId id="280" r:id="rId25"/>
    <p:sldId id="281" r:id="rId26"/>
    <p:sldId id="282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9" r:id="rId41"/>
    <p:sldId id="298" r:id="rId42"/>
    <p:sldId id="300" r:id="rId43"/>
    <p:sldId id="301" r:id="rId44"/>
    <p:sldId id="302" r:id="rId45"/>
    <p:sldId id="304" r:id="rId46"/>
    <p:sldId id="305" r:id="rId47"/>
    <p:sldId id="306" r:id="rId48"/>
    <p:sldId id="309" r:id="rId49"/>
    <p:sldId id="307" r:id="rId50"/>
    <p:sldId id="310" r:id="rId51"/>
    <p:sldId id="311" r:id="rId52"/>
    <p:sldId id="308" r:id="rId53"/>
    <p:sldId id="312" r:id="rId54"/>
    <p:sldId id="313" r:id="rId55"/>
    <p:sldId id="314" r:id="rId56"/>
    <p:sldId id="317" r:id="rId57"/>
    <p:sldId id="315" r:id="rId58"/>
    <p:sldId id="316" r:id="rId59"/>
    <p:sldId id="318" r:id="rId60"/>
    <p:sldId id="319" r:id="rId61"/>
    <p:sldId id="320" r:id="rId62"/>
    <p:sldId id="326" r:id="rId63"/>
    <p:sldId id="327" r:id="rId64"/>
    <p:sldId id="328" r:id="rId65"/>
    <p:sldId id="322" r:id="rId66"/>
    <p:sldId id="323" r:id="rId67"/>
    <p:sldId id="324" r:id="rId68"/>
    <p:sldId id="325" r:id="rId69"/>
    <p:sldId id="329" r:id="rId70"/>
    <p:sldId id="330" r:id="rId71"/>
    <p:sldId id="331" r:id="rId72"/>
    <p:sldId id="332" r:id="rId73"/>
    <p:sldId id="335" r:id="rId74"/>
    <p:sldId id="333" r:id="rId75"/>
    <p:sldId id="337" r:id="rId76"/>
    <p:sldId id="334" r:id="rId77"/>
    <p:sldId id="336" r:id="rId78"/>
    <p:sldId id="321" r:id="rId7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lker, Ceyhun" initials="UC" lastIdx="1" clrIdx="0">
    <p:extLst>
      <p:ext uri="{19B8F6BF-5375-455C-9EA6-DF929625EA0E}">
        <p15:presenceInfo xmlns:p15="http://schemas.microsoft.com/office/powerpoint/2012/main" userId="" providerId="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2"/>
    <p:restoredTop sz="96715"/>
  </p:normalViewPr>
  <p:slideViewPr>
    <p:cSldViewPr snapToGrid="0" snapToObjects="1">
      <p:cViewPr>
        <p:scale>
          <a:sx n="129" d="100"/>
          <a:sy n="129" d="100"/>
        </p:scale>
        <p:origin x="9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2" d="100"/>
          <a:sy n="92" d="100"/>
        </p:scale>
        <p:origin x="378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notesMaster" Target="notesMasters/notesMaster1.xml"/><Relationship Id="rId81" Type="http://schemas.openxmlformats.org/officeDocument/2006/relationships/handoutMaster" Target="handoutMasters/handoutMaster1.xml"/><Relationship Id="rId82" Type="http://schemas.openxmlformats.org/officeDocument/2006/relationships/commentAuthors" Target="commentAuthors.xml"/><Relationship Id="rId83" Type="http://schemas.openxmlformats.org/officeDocument/2006/relationships/presProps" Target="presProps.xml"/><Relationship Id="rId84" Type="http://schemas.openxmlformats.org/officeDocument/2006/relationships/viewProps" Target="viewProps.xml"/><Relationship Id="rId85" Type="http://schemas.openxmlformats.org/officeDocument/2006/relationships/theme" Target="theme/theme1.xml"/><Relationship Id="rId86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9-04T12:18:06.668" idx="1">
    <p:pos x="3196" y="3765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3EF1C8-76DC-5C4F-A886-02E70C7D6CC5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B92D4-F5B3-2C4E-BE61-7844C2C0ED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8643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F6E7FE-FF73-3242-89A4-867C120598BD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B3808-67DF-244A-B061-8C84DF0A94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826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1</a:t>
            </a:fld>
            <a:endParaRPr lang="en-US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0924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116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9048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553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578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18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949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09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704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878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998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id: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wholeOperationAsFuture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=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smtClean="0"/>
              <a:t>user &lt;- </a:t>
            </a:r>
            <a:r>
              <a:rPr lang="en-US" i="1" dirty="0" err="1" smtClean="0">
                <a:effectLst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updatedUser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savedUser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yield </a:t>
            </a:r>
            <a:r>
              <a:rPr lang="en-US" dirty="0" err="1" smtClean="0"/>
              <a:t>savedUser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054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654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589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5906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8244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8047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857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051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020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58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10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id: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wholeOperationAsFuture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=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smtClean="0"/>
              <a:t>user &lt;- </a:t>
            </a:r>
            <a:r>
              <a:rPr lang="en-US" i="1" dirty="0" err="1" smtClean="0">
                <a:effectLst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updatedUser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savedUser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yield </a:t>
            </a:r>
            <a:r>
              <a:rPr lang="en-US" smtClean="0"/>
              <a:t>savedUser</a:t>
            </a: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621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id: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wholeOperationAsFuture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=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smtClean="0"/>
              <a:t>user &lt;- </a:t>
            </a:r>
            <a:r>
              <a:rPr lang="en-US" i="1" dirty="0" err="1" smtClean="0">
                <a:effectLst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updatedUser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savedUser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yield </a:t>
            </a:r>
            <a:r>
              <a:rPr lang="en-US" smtClean="0"/>
              <a:t>savedUser</a:t>
            </a: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92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id: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wholeOperationAsFuture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=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smtClean="0"/>
              <a:t>user &lt;- </a:t>
            </a:r>
            <a:r>
              <a:rPr lang="en-US" i="1" dirty="0" err="1" smtClean="0">
                <a:effectLst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updatedUser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savedUser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yield </a:t>
            </a:r>
            <a:r>
              <a:rPr lang="en-US" smtClean="0"/>
              <a:t>savedUser</a:t>
            </a: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85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id: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wholeOperationAsFuture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=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smtClean="0"/>
              <a:t>user &lt;- </a:t>
            </a:r>
            <a:r>
              <a:rPr lang="en-US" i="1" dirty="0" err="1" smtClean="0">
                <a:effectLst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updatedUser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savedUser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yield </a:t>
            </a:r>
            <a:r>
              <a:rPr lang="en-US" smtClean="0"/>
              <a:t>savedUser</a:t>
            </a: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19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id: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u: 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dirty="0" smtClean="0"/>
              <a:t>: 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 </a:t>
            </a:r>
            <a:r>
              <a:rPr lang="en-US" dirty="0" smtClean="0"/>
              <a:t>= ...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wholeOperationAsFuture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=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smtClean="0"/>
              <a:t>user &lt;- </a:t>
            </a:r>
            <a:r>
              <a:rPr lang="en-US" i="1" dirty="0" err="1" smtClean="0">
                <a:effectLst/>
              </a:rPr>
              <a:t>getUser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updatedUser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updateUser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dirty="0" err="1" smtClean="0"/>
              <a:t>savedUser</a:t>
            </a:r>
            <a:r>
              <a:rPr lang="en-US" dirty="0" smtClean="0"/>
              <a:t> &lt;- </a:t>
            </a:r>
            <a:r>
              <a:rPr lang="en-US" i="1" dirty="0" err="1" smtClean="0">
                <a:effectLst/>
              </a:rPr>
              <a:t>saveUser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dirty="0" smtClean="0"/>
              <a:t>user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yield </a:t>
            </a:r>
            <a:r>
              <a:rPr lang="en-US" smtClean="0"/>
              <a:t>savedUser</a:t>
            </a:r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565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90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Asdf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EB3808-67DF-244A-B061-8C84DF0A94A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8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03"/>
            <a:ext cx="509751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Solutions Istanbul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80311" y="-429660"/>
            <a:ext cx="3273830" cy="225485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180311" y="-429660"/>
            <a:ext cx="3273830" cy="225485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420484" y="5879068"/>
            <a:ext cx="3047929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Solutions Istanbul</a:t>
            </a:r>
            <a:endParaRPr lang="en-US" sz="1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smtClean="0"/>
              <a:t>SONY - Global Solutions Istanbul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Functional Programming With Scala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Ceyhun Can ULKER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699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Infix notation for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Ceyhun"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.contains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485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Infix notation for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Ceyhun"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.contains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“Ceyhun” contains “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”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8344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Infix notation for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Ceyhun"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.contains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“Ceyhun” contains “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”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1 + 2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1862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Infix notation for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Ceyhun"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.contains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“Ceyhun” contains “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”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1 + 2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1.+(2)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0374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Infix notation for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Ceyhun"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.contains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“Ceyhun” contains “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”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1 + 2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1.+(2)</a:t>
            </a:r>
          </a:p>
          <a:p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maybeValue.must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beNone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4182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Infix notation for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Ceyhun"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.contains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“Ceyhun” contains “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”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1 + 2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1.+(2)</a:t>
            </a:r>
          </a:p>
          <a:p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maybeValue.must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beNone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maybeValue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 must 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beNone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1961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Infix notation for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Ceyhun"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.contains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“Ceyhun” contains “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ey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”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1 + 2</a:t>
            </a:r>
          </a:p>
          <a:p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1.+(2)</a:t>
            </a:r>
          </a:p>
          <a:p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maybeValue.must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beNone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maybeValue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 must 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beNone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httpResponse.status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mustEqual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NOT_FOUND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0003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&lt;-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to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s"counting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3261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&lt;-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to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s"counting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_ &lt;-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until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21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güm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!!!"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518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&lt;-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to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s"counting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_ &lt;-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until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21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güm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!!!"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List(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"Ali", 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Veli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"Mehmet"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List(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Yildirim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Yildiz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;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50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5129783" cy="3649133"/>
          </a:xfrm>
        </p:spPr>
        <p:txBody>
          <a:bodyPr>
            <a:normAutofit/>
          </a:bodyPr>
          <a:lstStyle/>
          <a:p>
            <a:r>
              <a:rPr lang="en-US" dirty="0" smtClean="0"/>
              <a:t>Features Overview</a:t>
            </a:r>
          </a:p>
          <a:p>
            <a:pPr lvl="1"/>
            <a:r>
              <a:rPr lang="en-US" dirty="0" smtClean="0"/>
              <a:t>Default and named parameters</a:t>
            </a:r>
          </a:p>
          <a:p>
            <a:pPr lvl="1"/>
            <a:r>
              <a:rPr lang="en-US" dirty="0" smtClean="0"/>
              <a:t>String interpolation</a:t>
            </a:r>
          </a:p>
          <a:p>
            <a:pPr lvl="1"/>
            <a:r>
              <a:rPr lang="en-US" dirty="0" smtClean="0"/>
              <a:t>Infix notation for methods</a:t>
            </a:r>
          </a:p>
          <a:p>
            <a:pPr lvl="1"/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for</a:t>
            </a:r>
            <a:r>
              <a:rPr lang="en-US" dirty="0" smtClean="0"/>
              <a:t> comprehensions</a:t>
            </a:r>
            <a:endParaRPr lang="en-US" dirty="0"/>
          </a:p>
          <a:p>
            <a:pPr lvl="1"/>
            <a:r>
              <a:rPr lang="en-US" b="1" dirty="0">
                <a:latin typeface="Hack" charset="0"/>
                <a:ea typeface="Hack" charset="0"/>
                <a:cs typeface="Hack" charset="0"/>
              </a:rPr>
              <a:t>import</a:t>
            </a:r>
            <a:r>
              <a:rPr lang="en-US" dirty="0"/>
              <a:t> </a:t>
            </a:r>
            <a:r>
              <a:rPr lang="en-US" dirty="0" smtClean="0"/>
              <a:t>statements</a:t>
            </a:r>
          </a:p>
          <a:p>
            <a:pPr lvl="1"/>
            <a:r>
              <a:rPr lang="en-US" dirty="0" smtClean="0"/>
              <a:t>Pattern matching</a:t>
            </a:r>
          </a:p>
          <a:p>
            <a:pPr lvl="1"/>
            <a:r>
              <a:rPr lang="en-US" dirty="0" smtClean="0"/>
              <a:t>Everything is an expression</a:t>
            </a:r>
          </a:p>
          <a:p>
            <a:pPr lvl="1"/>
            <a:r>
              <a:rPr lang="en-US" dirty="0"/>
              <a:t>Immmutable by default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815584" y="1951873"/>
            <a:ext cx="5129783" cy="40295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/>
              <a:t>Functional</a:t>
            </a:r>
          </a:p>
          <a:p>
            <a:pPr lvl="1"/>
            <a:r>
              <a:rPr lang="en-US" dirty="0" smtClean="0"/>
              <a:t>Object oriented</a:t>
            </a:r>
            <a:endParaRPr lang="en-US" dirty="0"/>
          </a:p>
          <a:p>
            <a:pPr lvl="1"/>
            <a:r>
              <a:rPr lang="en-US" dirty="0" smtClean="0"/>
              <a:t>Lazy</a:t>
            </a:r>
          </a:p>
          <a:p>
            <a:pPr lvl="1"/>
            <a:r>
              <a:rPr lang="en-US" dirty="0" smtClean="0"/>
              <a:t>Concurrent/Asynchronous</a:t>
            </a:r>
          </a:p>
          <a:p>
            <a:pPr lvl="1"/>
            <a:r>
              <a:rPr lang="en-US" dirty="0" smtClean="0"/>
              <a:t>Type-safe</a:t>
            </a:r>
          </a:p>
          <a:p>
            <a:pPr lvl="1"/>
            <a:r>
              <a:rPr lang="en-US" dirty="0" smtClean="0"/>
              <a:t>Extensible</a:t>
            </a:r>
          </a:p>
          <a:p>
            <a:pPr lvl="1"/>
            <a:r>
              <a:rPr lang="en-US" dirty="0" smtClean="0"/>
              <a:t>Interoperable With Java</a:t>
            </a:r>
          </a:p>
        </p:txBody>
      </p:sp>
    </p:spTree>
    <p:extLst>
      <p:ext uri="{BB962C8B-B14F-4D97-AF65-F5344CB8AC3E}">
        <p14:creationId xmlns:p14="http://schemas.microsoft.com/office/powerpoint/2010/main" val="1956063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&lt;-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to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s"counting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_ &lt;-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until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21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güm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!!!"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List(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"Ali", 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Veli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"Mehmet"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List(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Yildirim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Yildiz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;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22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&lt;-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to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s"counting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_ &lt;-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until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21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güm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!!!"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List(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"Ali", 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Veli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"Mehmet"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List(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Yildirim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Yildiz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;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fullNames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;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surnames)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yield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4716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List(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"Ali", 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Veli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"Mehmet"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List(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Yildirim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Yildiz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fullNamesBeginningWithA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names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if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startsWith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"A"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 &lt;-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surnames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yield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9814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getUser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id: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updateUser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u: 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saveUser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u: 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...</a:t>
            </a: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wholeOperationAsFuture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yield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savedUser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87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getUser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id: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updateUser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u: 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saveUser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u: 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...</a:t>
            </a: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wholeOperationAsFuture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 &lt;-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getUser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yield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savedUser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651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getUser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id: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updateUser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u: 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saveUser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u: 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...</a:t>
            </a: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wholeOperationAsFuture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 &lt;-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getUser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updatedUser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&lt;-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updateUser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 smtClean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…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 smtClean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yield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savedUser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978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Hack" charset="0"/>
                <a:ea typeface="Hack" charset="0"/>
                <a:cs typeface="Hack" charset="0"/>
              </a:rPr>
              <a:t>f</a:t>
            </a:r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or</a:t>
            </a:r>
            <a:r>
              <a:rPr lang="en-US" dirty="0" smtClean="0"/>
              <a:t> comprehensions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getUser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id: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updateUser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u: 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saveUser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u: 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[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]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...</a:t>
            </a: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wholeOperationAsFuture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for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 &lt;-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getUser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updatedUser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&lt;-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updateUser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savedUser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&lt;-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saveUser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user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yield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savedUser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948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import</a:t>
            </a:r>
            <a:r>
              <a:rPr lang="en-US" dirty="0" smtClean="0"/>
              <a:t>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scala.concurrent.Future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7561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import</a:t>
            </a:r>
            <a:r>
              <a:rPr lang="en-US" dirty="0" smtClean="0"/>
              <a:t>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scala.concurrent.Future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scala.concurrent.duration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._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675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import</a:t>
            </a:r>
            <a:r>
              <a:rPr lang="en-US" dirty="0" smtClean="0"/>
              <a:t>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scala.concurrent.Future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scala.concurrent.duration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._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scala.collection.mutable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ListBuffer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TreeMap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0138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and Named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b: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Double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0.0,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Boolean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false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Unit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{}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5626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import</a:t>
            </a:r>
            <a:r>
              <a:rPr lang="en-US" dirty="0" smtClean="0"/>
              <a:t>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scala.concurrent.Future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scala.concurrent.duration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._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scala.collection.mutable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ListBuffer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TreeMap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scala.collection.mutable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ListBuffer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TreeMap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TMap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0498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import</a:t>
            </a:r>
            <a:r>
              <a:rPr lang="en-US" dirty="0" smtClean="0"/>
              <a:t>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method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java.lang.Thread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Thread.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sleep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1000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99315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import</a:t>
            </a:r>
            <a:r>
              <a:rPr lang="en-US" dirty="0" smtClean="0"/>
              <a:t>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method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java.lang.Thread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Thread._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sleep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1000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03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import</a:t>
            </a:r>
            <a:r>
              <a:rPr lang="en-US" dirty="0" smtClean="0"/>
              <a:t>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getYoungUsers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db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DB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db.fetch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[User]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u =&gt;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u.age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24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10154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ack" charset="0"/>
                <a:ea typeface="Hack" charset="0"/>
                <a:cs typeface="Hack" charset="0"/>
              </a:rPr>
              <a:t>import</a:t>
            </a:r>
            <a:r>
              <a:rPr lang="en-US" dirty="0" smtClean="0"/>
              <a:t>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getYoungUsers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db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DB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import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db._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fetch[User]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u =&gt;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u.age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&lt;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24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0448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number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number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"one"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"two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55936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number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number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"one"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"two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_ 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"I can't count that big :("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509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number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number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"one"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"two"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if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 &lt;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"something less than 5"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_ 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"I can't count that big :("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8721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str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str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"Ceyhun"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"oh, hi Ceyhun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!"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 smtClean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5566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str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str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"Ceyhun"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"oh, hi Ceyhun!"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s"hello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stranger,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2348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and Named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b: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Double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0.0,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Boolean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false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Unit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{}</a:t>
            </a:r>
          </a:p>
          <a:p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1887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an expression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str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message = 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str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"Ceyhun"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oh, hi Ceyhun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!"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 =&gt;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s"hello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stranger,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(message)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0126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an expression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mr-IN" b="1" dirty="0" err="1"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mr-IN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x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= _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mr-IN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n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100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b="1" dirty="0" err="1">
                <a:latin typeface="Menlo" charset="0"/>
                <a:ea typeface="Menlo" charset="0"/>
                <a:cs typeface="Menlo" charset="0"/>
              </a:rPr>
              <a:t>if</a:t>
            </a:r>
            <a:r>
              <a:rPr lang="mr-IN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n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&lt;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50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x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small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mr-IN" b="1" dirty="0" err="1">
                <a:latin typeface="Menlo" charset="0"/>
                <a:ea typeface="Menlo" charset="0"/>
                <a:cs typeface="Menlo" charset="0"/>
              </a:rPr>
              <a:t>else</a:t>
            </a:r>
            <a:r>
              <a:rPr lang="mr-IN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x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large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5127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an expression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mr-IN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mr-IN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n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100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mr-IN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x = </a:t>
            </a:r>
            <a:r>
              <a:rPr lang="mr-IN" b="1" dirty="0" err="1" smtClean="0">
                <a:latin typeface="Menlo" charset="0"/>
                <a:ea typeface="Menlo" charset="0"/>
                <a:cs typeface="Menlo" charset="0"/>
              </a:rPr>
              <a:t>if</a:t>
            </a:r>
            <a:r>
              <a:rPr lang="mr-IN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n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&lt;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50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small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mr-IN" b="1" dirty="0" err="1">
                <a:latin typeface="Menlo" charset="0"/>
                <a:ea typeface="Menlo" charset="0"/>
                <a:cs typeface="Menlo" charset="0"/>
              </a:rPr>
              <a:t>else</a:t>
            </a:r>
            <a:r>
              <a:rPr lang="mr-IN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large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1645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an expression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numerator 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3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denominator 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var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result: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_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>
                <a:latin typeface="Menlo" charset="0"/>
                <a:ea typeface="Menlo" charset="0"/>
                <a:cs typeface="Menlo" charset="0"/>
              </a:rPr>
              <a:t>try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result =  numerator / denominator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catch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ex: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ArithmeticException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=&gt;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  result 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s"result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result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2894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is an expression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numerator 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3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denominator 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result 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try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numerator / denominator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catch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ex: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ArithmeticException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=&gt;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s"result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result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2342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Immutable by default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parameters are </a:t>
            </a:r>
            <a:r>
              <a:rPr lang="en-US" dirty="0" smtClean="0"/>
              <a:t>immutable</a:t>
            </a:r>
          </a:p>
          <a:p>
            <a:pPr lvl="1"/>
            <a:r>
              <a:rPr lang="en-US" dirty="0" smtClean="0"/>
              <a:t>method parameters</a:t>
            </a:r>
          </a:p>
          <a:p>
            <a:pPr lvl="1"/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class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case class</a:t>
            </a:r>
            <a:r>
              <a:rPr lang="en-US" dirty="0" smtClean="0"/>
              <a:t> parameters/fields</a:t>
            </a:r>
          </a:p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dirty="0" smtClean="0"/>
              <a:t> </a:t>
            </a:r>
            <a:r>
              <a:rPr lang="en-US" dirty="0"/>
              <a:t>definitions are immutable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681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add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x: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y: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{ return x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y }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37759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add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x: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y: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x +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y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790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</a:t>
            </a:r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add =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x: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y: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=&gt; x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y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5799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add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= _ + _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7700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and Named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b: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Double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0.0,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Boolean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false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Unit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{}</a:t>
            </a:r>
          </a:p>
          <a:p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mr-IN" i="1" dirty="0" err="1" smtClean="0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mr-IN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 smtClean="0">
                <a:latin typeface="Menlo" charset="0"/>
                <a:ea typeface="Menlo" charset="0"/>
                <a:cs typeface="Menlo" charset="0"/>
              </a:rPr>
              <a:t>b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 = 0.0, </a:t>
            </a:r>
            <a:r>
              <a:rPr lang="mr-IN" dirty="0" err="1" smtClean="0">
                <a:latin typeface="Menlo" charset="0"/>
                <a:ea typeface="Menlo" charset="0"/>
                <a:cs typeface="Menlo" charset="0"/>
              </a:rPr>
              <a:t>a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 = 2, </a:t>
            </a:r>
            <a:r>
              <a:rPr lang="mr-IN" dirty="0" err="1" smtClean="0">
                <a:latin typeface="Menlo" charset="0"/>
                <a:ea typeface="Menlo" charset="0"/>
                <a:cs typeface="Menlo" charset="0"/>
              </a:rPr>
              <a:t>c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mr-IN" b="1" dirty="0" err="1" smtClean="0"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mr-IN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3459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add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_ + _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mr-IN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mr-IN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doSomethingOnTheseTwo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first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second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something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Unit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{ 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something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first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second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1175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add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_ + _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mr-IN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mr-IN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doSomethingOnTheseTwo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first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second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something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Unit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{ 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something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first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second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} 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doSomethingOnTheseTwo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3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5,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add)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7518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mr-IN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mr-IN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doSomethingOnTheseTwo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first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second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something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Unit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{ 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something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first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second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} 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giveMeSomethingToDo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x: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y: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x*n + y*n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168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mr-IN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mr-IN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doSomethingOnTheseTwo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first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second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</a:t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something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mr-IN" dirty="0">
                <a:latin typeface="Menlo" charset="0"/>
                <a:ea typeface="Menlo" charset="0"/>
                <a:cs typeface="Menlo" charset="0"/>
              </a:rPr>
            </a:br>
            <a:r>
              <a:rPr lang="mr-IN" dirty="0">
                <a:latin typeface="Menlo" charset="0"/>
                <a:ea typeface="Menlo" charset="0"/>
                <a:cs typeface="Menlo" charset="0"/>
              </a:rPr>
              <a:t>                        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Unit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{ 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something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first</a:t>
            </a:r>
            <a:r>
              <a:rPr lang="mr-IN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mr-IN" dirty="0" err="1">
                <a:latin typeface="Menlo" charset="0"/>
                <a:ea typeface="Menlo" charset="0"/>
                <a:cs typeface="Menlo" charset="0"/>
              </a:rPr>
              <a:t>second</a:t>
            </a:r>
            <a:r>
              <a:rPr lang="mr-IN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mr-IN" i="1" dirty="0">
                <a:latin typeface="Menlo" charset="0"/>
                <a:ea typeface="Menlo" charset="0"/>
                <a:cs typeface="Menlo" charset="0"/>
              </a:rPr>
            </a:br>
            <a:r>
              <a:rPr lang="mr-IN" i="1" dirty="0">
                <a:latin typeface="Menlo" charset="0"/>
                <a:ea typeface="Menlo" charset="0"/>
                <a:cs typeface="Menlo" charset="0"/>
              </a:rPr>
              <a:t>} 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giveMeSomethingToDo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x: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y: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x*n + y*n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doSomethingOnTheseTwo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3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5,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giveMeSomethingToDo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-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75187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-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trait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Animal</a:t>
            </a:r>
          </a:p>
          <a:p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7686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-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trait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String</a:t>
            </a:r>
            <a:br>
              <a:rPr lang="en-US" dirty="0" smtClean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9623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-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trait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Cat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Meoww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997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-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trait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Cat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Meoww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Human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Awww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0662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-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trait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describe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s"This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animal makes sound as: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Cat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Meoww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Human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Awww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7493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-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trait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describe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s"This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animal makes sound as: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Cat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Meoww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AngryAnimal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Grrrr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8175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Default and Named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b: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Double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0.0,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Boolean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false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Unit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{}</a:t>
            </a:r>
          </a:p>
          <a:p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mr-IN" i="1" dirty="0" err="1" smtClean="0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mr-IN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mr-IN" dirty="0" err="1" smtClean="0">
                <a:latin typeface="Menlo" charset="0"/>
                <a:ea typeface="Menlo" charset="0"/>
                <a:cs typeface="Menlo" charset="0"/>
              </a:rPr>
              <a:t>b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 = 0.0, </a:t>
            </a:r>
            <a:r>
              <a:rPr lang="mr-IN" dirty="0" err="1" smtClean="0">
                <a:latin typeface="Menlo" charset="0"/>
                <a:ea typeface="Menlo" charset="0"/>
                <a:cs typeface="Menlo" charset="0"/>
              </a:rPr>
              <a:t>a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 = 2, </a:t>
            </a:r>
            <a:r>
              <a:rPr lang="mr-IN" dirty="0" err="1" smtClean="0">
                <a:latin typeface="Menlo" charset="0"/>
                <a:ea typeface="Menlo" charset="0"/>
                <a:cs typeface="Menlo" charset="0"/>
              </a:rPr>
              <a:t>c</a:t>
            </a:r>
            <a:r>
              <a:rPr lang="mr-IN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mr-IN" b="1" dirty="0" err="1" smtClean="0"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mr-IN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i="1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myMethod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5, c =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true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2812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-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trait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describe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s"This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animal makes sound as: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Cat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Meoww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AngryAnimal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Grrrr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myCat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new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Cat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myCat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.makeSound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5209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-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trait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describe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s"This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animal makes sound as: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Cat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Meoww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trait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AngryAnimal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extends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Animal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makeSound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Grrrr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!!"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myCat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new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Cat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i="1" dirty="0" err="1" smtClean="0">
                <a:latin typeface="Menlo" charset="0"/>
                <a:ea typeface="Menlo" charset="0"/>
                <a:cs typeface="Menlo" charset="0"/>
              </a:rPr>
              <a:t>myCat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.makeSound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myBrothersCat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new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Cat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with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AngryAnimal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myBrothersCat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.makeSound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510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case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String,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String,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age: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getName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name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getSurname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surname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getAge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age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toString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age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equals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obj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scala.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Boolean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override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hashCode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endParaRPr lang="en-US" i="1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person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new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 Can", "Ulker", 30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621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case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age: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endParaRPr lang="en-US" i="1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person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new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 Can", "Ulker", 30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073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case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age: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endParaRPr lang="en-US" i="1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person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new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 Can", "Ulker", 30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>
                <a:latin typeface="Menlo" charset="0"/>
                <a:ea typeface="Menlo" charset="0"/>
                <a:cs typeface="Menlo" charset="0"/>
              </a:rPr>
              <a:t>person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 Can",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_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_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"hello again Ceyhun!"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surname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age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s"Hi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unknown person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i="1" dirty="0" smtClean="0">
              <a:latin typeface="Menlo" charset="0"/>
              <a:ea typeface="Menlo" charset="0"/>
              <a:cs typeface="Menlo" charset="0"/>
            </a:endParaRPr>
          </a:p>
          <a:p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1565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Lazy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lazy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 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5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1756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Lazy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lazy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 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Thread.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sleep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1000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0345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Lazy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lazy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 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Thread.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sleep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1000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br>
              <a:rPr lang="en-US" i="1" dirty="0" smtClean="0">
                <a:latin typeface="Menlo" charset="0"/>
                <a:ea typeface="Menlo" charset="0"/>
                <a:cs typeface="Menlo" charset="0"/>
              </a:rPr>
            </a:b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lazy </a:t>
            </a:r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b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a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* 5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1809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Lazy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lazy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b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* 5</a:t>
            </a:r>
            <a:endParaRPr lang="en-US" b="1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lazy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 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Thread.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sleep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1000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6895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498088"/>
            <a:ext cx="10131425" cy="1456267"/>
          </a:xfrm>
        </p:spPr>
        <p:txBody>
          <a:bodyPr/>
          <a:lstStyle/>
          <a:p>
            <a:r>
              <a:rPr lang="en-US" dirty="0" smtClean="0"/>
              <a:t>Concurrent/Asynchronous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2" y="2142067"/>
            <a:ext cx="4755994" cy="364913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 </a:t>
            </a:r>
            <a:r>
              <a:rPr lang="en-US" dirty="0" smtClean="0"/>
              <a:t>Great </a:t>
            </a:r>
            <a:r>
              <a:rPr lang="en-US" dirty="0"/>
              <a:t>standard </a:t>
            </a:r>
            <a:r>
              <a:rPr lang="en-US" dirty="0" smtClean="0"/>
              <a:t>library</a:t>
            </a:r>
          </a:p>
          <a:p>
            <a:pPr lvl="1"/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scala.concurrent</a:t>
            </a:r>
            <a:r>
              <a:rPr lang="en-US" dirty="0" smtClean="0"/>
              <a:t> package</a:t>
            </a:r>
          </a:p>
          <a:p>
            <a:pPr lvl="1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Future</a:t>
            </a:r>
          </a:p>
          <a:p>
            <a:pPr lvl="1"/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ExecutionContext</a:t>
            </a:r>
            <a:r>
              <a:rPr lang="en-US" dirty="0" smtClean="0"/>
              <a:t> </a:t>
            </a:r>
            <a:r>
              <a:rPr lang="en-US" dirty="0"/>
              <a:t>(thread-pool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Duration</a:t>
            </a:r>
          </a:p>
          <a:p>
            <a:r>
              <a:rPr lang="en-US" dirty="0" smtClean="0"/>
              <a:t>Everything </a:t>
            </a:r>
            <a:r>
              <a:rPr lang="en-US" dirty="0"/>
              <a:t>that Java already has (low-level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java.lang.Thread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 lvl="1"/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java.util.concurrent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.*</a:t>
            </a:r>
          </a:p>
          <a:p>
            <a:pPr lvl="1"/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AtomicInteger</a:t>
            </a:r>
            <a:r>
              <a:rPr lang="en-US" dirty="0" smtClean="0"/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AtomicLong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 lvl="1"/>
            <a:r>
              <a:rPr lang="en-US" dirty="0" smtClean="0"/>
              <a:t>synchronized</a:t>
            </a:r>
          </a:p>
          <a:p>
            <a:pPr lvl="1"/>
            <a:r>
              <a:rPr lang="en-US" dirty="0" smtClean="0"/>
              <a:t>monitor locks</a:t>
            </a:r>
          </a:p>
          <a:p>
            <a:pPr lvl="1"/>
            <a:r>
              <a:rPr lang="en-US" dirty="0" smtClean="0"/>
              <a:t>Thread-safe collections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211663" y="1226221"/>
            <a:ext cx="475599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Parallel collections</a:t>
            </a:r>
          </a:p>
          <a:p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async</a:t>
            </a:r>
            <a:r>
              <a:rPr lang="en-US" dirty="0" smtClean="0"/>
              <a:t>-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await</a:t>
            </a:r>
            <a:r>
              <a:rPr lang="en-US" dirty="0" smtClean="0"/>
              <a:t> (with a library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scala-async</a:t>
            </a:r>
            <a:r>
              <a:rPr lang="en-US" dirty="0" smtClean="0"/>
              <a:t>)</a:t>
            </a:r>
          </a:p>
          <a:p>
            <a:r>
              <a:rPr lang="en-US" dirty="0" smtClean="0"/>
              <a:t>Lots of other concurrency libraries</a:t>
            </a:r>
          </a:p>
          <a:p>
            <a:pPr lvl="1"/>
            <a:r>
              <a:rPr lang="en-US" dirty="0" err="1" smtClean="0"/>
              <a:t>Akka</a:t>
            </a:r>
            <a:r>
              <a:rPr lang="en-US" dirty="0" smtClean="0"/>
              <a:t> (Actors, Streams, etc.), </a:t>
            </a:r>
            <a:r>
              <a:rPr lang="en-US" dirty="0" err="1" smtClean="0"/>
              <a:t>Monix</a:t>
            </a:r>
            <a:r>
              <a:rPr lang="en-US" dirty="0" smtClean="0"/>
              <a:t> (Futures etc.), you name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381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Interpolation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age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30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"my name is "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and I'm "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age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 years old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7352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Type-safe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Catch </a:t>
            </a:r>
            <a:r>
              <a:rPr lang="en-US" dirty="0"/>
              <a:t>bugs at compile time, not at </a:t>
            </a:r>
            <a:r>
              <a:rPr lang="en-US" dirty="0" smtClean="0"/>
              <a:t>runtime</a:t>
            </a:r>
          </a:p>
          <a:p>
            <a:r>
              <a:rPr lang="en-US" dirty="0" smtClean="0"/>
              <a:t>Type </a:t>
            </a:r>
            <a:r>
              <a:rPr lang="en-US" dirty="0"/>
              <a:t>inference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7390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Extensible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apply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List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3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4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s"3rd element is $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)}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f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v: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v *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s"`f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` applied to 5 is: $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f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5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)}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193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Extensible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apply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X 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apply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s"anything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can be like a function! see? 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en-US" b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4635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Extensible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apply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class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X 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apply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s: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s"anything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can be like a function! see? 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s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</a:t>
            </a:r>
            <a:br>
              <a:rPr lang="en-US" b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b="1" i="1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x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new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X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s"""x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("argument value") = $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x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"argument value"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)}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"""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47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Extensible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unapply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charset="0"/>
                <a:ea typeface="Menlo" charset="0"/>
                <a:cs typeface="Menlo" charset="0"/>
              </a:rPr>
              <a:t>person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name, _, _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8536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Extensible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unapply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charset="0"/>
                <a:ea typeface="Menlo" charset="0"/>
                <a:cs typeface="Menlo" charset="0"/>
              </a:rPr>
              <a:t>person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Person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name, _, _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...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b="1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FormationRegex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"""(\d+)-(\d+)-(\d+)"""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r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formation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"4-4-2"</a:t>
            </a:r>
            <a:br>
              <a:rPr lang="en-US" b="1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>
                <a:latin typeface="Menlo" charset="0"/>
                <a:ea typeface="Menlo" charset="0"/>
                <a:cs typeface="Menlo" charset="0"/>
              </a:rPr>
              <a:t>formation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FormationRegex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defence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mid,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offance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s"the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team plays 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defence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, $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mid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, $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offance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0875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Extensible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unapply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Even 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unapply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number: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Boolean = number %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 smtClean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097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Extensible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unapply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Menlo" charset="0"/>
                <a:ea typeface="Menlo" charset="0"/>
                <a:cs typeface="Menlo" charset="0"/>
              </a:rPr>
              <a:t>object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Even 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def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unapply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number: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Int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: Boolean = number %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2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 smtClean="0">
                <a:latin typeface="Menlo" charset="0"/>
                <a:ea typeface="Menlo" charset="0"/>
                <a:cs typeface="Menlo" charset="0"/>
              </a:rPr>
              <a:t>}</a:t>
            </a:r>
          </a:p>
          <a:p>
            <a:r>
              <a:rPr lang="en-US" b="1" dirty="0" err="1" smtClean="0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num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42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num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match 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{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Even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()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num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is even"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case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_ =&gt; </a:t>
            </a: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"it is odd"</a:t>
            </a: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)</a:t>
            </a:r>
            <a:br>
              <a:rPr lang="en-US" b="1" i="1" dirty="0">
                <a:latin typeface="Menlo" charset="0"/>
                <a:ea typeface="Menlo" charset="0"/>
                <a:cs typeface="Menlo" charset="0"/>
              </a:rPr>
            </a:br>
            <a:r>
              <a:rPr lang="en-US" b="1" i="1" dirty="0">
                <a:latin typeface="Menlo" charset="0"/>
                <a:ea typeface="Menlo" charset="0"/>
                <a:cs typeface="Menlo" charset="0"/>
              </a:rPr>
              <a:t>}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1867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Interoperable with 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Runs </a:t>
            </a:r>
            <a:r>
              <a:rPr lang="en-US" dirty="0"/>
              <a:t>on </a:t>
            </a:r>
            <a:r>
              <a:rPr lang="en-US" dirty="0" smtClean="0"/>
              <a:t>JVM</a:t>
            </a:r>
          </a:p>
          <a:p>
            <a:r>
              <a:rPr lang="en-US" dirty="0" smtClean="0"/>
              <a:t>All </a:t>
            </a:r>
            <a:r>
              <a:rPr lang="en-US" dirty="0"/>
              <a:t>Java libraries/frameworks are available to </a:t>
            </a:r>
            <a:r>
              <a:rPr lang="en-US" dirty="0" smtClean="0"/>
              <a:t>Scala</a:t>
            </a:r>
          </a:p>
          <a:p>
            <a:r>
              <a:rPr lang="en-US" dirty="0" smtClean="0"/>
              <a:t>Creates </a:t>
            </a:r>
            <a:r>
              <a:rPr lang="en-US" dirty="0"/>
              <a:t>bytecode (.class files) when compiled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981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Interpolation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age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30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"my name is "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and I'm "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age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 years old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s"my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name is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and I'm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age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years old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2826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Interpolation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age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30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b="1" dirty="0" err="1">
                <a:latin typeface="Menlo" charset="0"/>
                <a:ea typeface="Menlo" charset="0"/>
                <a:cs typeface="Menlo" charset="0"/>
              </a:rPr>
              <a:t>val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"Ceyhun"</a:t>
            </a:r>
            <a:br>
              <a:rPr lang="en-US" dirty="0">
                <a:latin typeface="Menlo" charset="0"/>
                <a:ea typeface="Menlo" charset="0"/>
                <a:cs typeface="Menlo" charset="0"/>
              </a:rPr>
            </a:br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"my name is "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", and I'm "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age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" years old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s"my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name is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and I'm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age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years old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r>
              <a:rPr lang="en-US" i="1" dirty="0" err="1">
                <a:latin typeface="Menlo" charset="0"/>
                <a:ea typeface="Menlo" charset="0"/>
                <a:cs typeface="Menlo" charset="0"/>
              </a:rPr>
              <a:t>println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s"my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name is </a:t>
            </a:r>
            <a:r>
              <a:rPr lang="en-US" b="1" dirty="0">
                <a:latin typeface="Menlo" charset="0"/>
                <a:ea typeface="Menlo" charset="0"/>
                <a:cs typeface="Menlo" charset="0"/>
              </a:rPr>
              <a:t>$</a:t>
            </a:r>
            <a:r>
              <a:rPr lang="en-US" i="1" dirty="0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and I'm </a:t>
            </a:r>
            <a:r>
              <a:rPr lang="en-US" b="1" dirty="0" smtClean="0">
                <a:latin typeface="Menlo" charset="0"/>
                <a:ea typeface="Menlo" charset="0"/>
                <a:cs typeface="Menlo" charset="0"/>
              </a:rPr>
              <a:t>${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age - 1}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years old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."</a:t>
            </a:r>
            <a:r>
              <a:rPr lang="en-US" i="1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tr-TR" smtClean="0"/>
              <a:t>04/09/2018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0555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1282</TotalTime>
  <Words>1289</Words>
  <Application>Microsoft Macintosh PowerPoint</Application>
  <PresentationFormat>Widescreen</PresentationFormat>
  <Paragraphs>487</Paragraphs>
  <Slides>78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5" baseType="lpstr">
      <vt:lpstr>Calibri</vt:lpstr>
      <vt:lpstr>Calibri Light</vt:lpstr>
      <vt:lpstr>Hack</vt:lpstr>
      <vt:lpstr>Mangal</vt:lpstr>
      <vt:lpstr>Menlo</vt:lpstr>
      <vt:lpstr>Arial</vt:lpstr>
      <vt:lpstr>Celestial</vt:lpstr>
      <vt:lpstr>Functional Programming With Scala</vt:lpstr>
      <vt:lpstr>Scala</vt:lpstr>
      <vt:lpstr>Default and Named parameters</vt:lpstr>
      <vt:lpstr>Default and Named parameters</vt:lpstr>
      <vt:lpstr>Default and Named parameters</vt:lpstr>
      <vt:lpstr>Default and Named parameters</vt:lpstr>
      <vt:lpstr>String Interpolation</vt:lpstr>
      <vt:lpstr>String Interpolation</vt:lpstr>
      <vt:lpstr>String Interpolation</vt:lpstr>
      <vt:lpstr>Infix notation for methods</vt:lpstr>
      <vt:lpstr>Infix notation for methods</vt:lpstr>
      <vt:lpstr>Infix notation for methods</vt:lpstr>
      <vt:lpstr>Infix notation for methods</vt:lpstr>
      <vt:lpstr>Infix notation for methods</vt:lpstr>
      <vt:lpstr>Infix notation for methods</vt:lpstr>
      <vt:lpstr>Infix notation for methods</vt:lpstr>
      <vt:lpstr>for comprehensions</vt:lpstr>
      <vt:lpstr>for comprehensions</vt:lpstr>
      <vt:lpstr>for comprehensions</vt:lpstr>
      <vt:lpstr>for comprehensions</vt:lpstr>
      <vt:lpstr>for comprehensions</vt:lpstr>
      <vt:lpstr>for comprehensions</vt:lpstr>
      <vt:lpstr>for comprehensions</vt:lpstr>
      <vt:lpstr>for comprehensions</vt:lpstr>
      <vt:lpstr>for comprehensions</vt:lpstr>
      <vt:lpstr>for comprehensions</vt:lpstr>
      <vt:lpstr>import statements</vt:lpstr>
      <vt:lpstr>import statements</vt:lpstr>
      <vt:lpstr>import statements</vt:lpstr>
      <vt:lpstr>import statements</vt:lpstr>
      <vt:lpstr>import statements</vt:lpstr>
      <vt:lpstr>import statements</vt:lpstr>
      <vt:lpstr>import statements</vt:lpstr>
      <vt:lpstr>import statements</vt:lpstr>
      <vt:lpstr>Pattern matching</vt:lpstr>
      <vt:lpstr>Pattern matching</vt:lpstr>
      <vt:lpstr>Pattern matching</vt:lpstr>
      <vt:lpstr>Pattern matching</vt:lpstr>
      <vt:lpstr>Pattern matching</vt:lpstr>
      <vt:lpstr>Everything is an expression</vt:lpstr>
      <vt:lpstr>Everything is an expression</vt:lpstr>
      <vt:lpstr>Everything is an expression</vt:lpstr>
      <vt:lpstr>Everything is an expression</vt:lpstr>
      <vt:lpstr>Everything is an expression</vt:lpstr>
      <vt:lpstr>Immutable by default</vt:lpstr>
      <vt:lpstr>Functional</vt:lpstr>
      <vt:lpstr>Functional</vt:lpstr>
      <vt:lpstr>Functional</vt:lpstr>
      <vt:lpstr>Functional</vt:lpstr>
      <vt:lpstr>Functional</vt:lpstr>
      <vt:lpstr>Functional</vt:lpstr>
      <vt:lpstr>Functional</vt:lpstr>
      <vt:lpstr>Functional</vt:lpstr>
      <vt:lpstr>Object Oriented - trait</vt:lpstr>
      <vt:lpstr>Object Oriented - trait</vt:lpstr>
      <vt:lpstr>Object Oriented - trait</vt:lpstr>
      <vt:lpstr>Object Oriented - trait</vt:lpstr>
      <vt:lpstr>Object Oriented - trait</vt:lpstr>
      <vt:lpstr>Object Oriented - trait</vt:lpstr>
      <vt:lpstr>Object Oriented - trait</vt:lpstr>
      <vt:lpstr>Object Oriented - trait</vt:lpstr>
      <vt:lpstr>Object Oriented – case class</vt:lpstr>
      <vt:lpstr>Object Oriented – case class</vt:lpstr>
      <vt:lpstr>Object Oriented – case class</vt:lpstr>
      <vt:lpstr>Lazy</vt:lpstr>
      <vt:lpstr>Lazy</vt:lpstr>
      <vt:lpstr>Lazy</vt:lpstr>
      <vt:lpstr>Lazy</vt:lpstr>
      <vt:lpstr>Concurrent/Asynchronous</vt:lpstr>
      <vt:lpstr>Type-safe</vt:lpstr>
      <vt:lpstr>Extensible – apply </vt:lpstr>
      <vt:lpstr>Extensible – apply </vt:lpstr>
      <vt:lpstr>Extensible – apply </vt:lpstr>
      <vt:lpstr>Extensible – unapply </vt:lpstr>
      <vt:lpstr>Extensible – unapply </vt:lpstr>
      <vt:lpstr>Extensible – unapply </vt:lpstr>
      <vt:lpstr>Extensible – unapply </vt:lpstr>
      <vt:lpstr>Interoperable with Java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Programming With Scala</dc:title>
  <dc:creator>Ulker, Ceyhun</dc:creator>
  <cp:lastModifiedBy>Ulker, Ceyhun</cp:lastModifiedBy>
  <cp:revision>25</cp:revision>
  <dcterms:created xsi:type="dcterms:W3CDTF">2018-09-04T07:35:05Z</dcterms:created>
  <dcterms:modified xsi:type="dcterms:W3CDTF">2018-09-05T04:57:43Z</dcterms:modified>
</cp:coreProperties>
</file>

<file path=docProps/thumbnail.jpeg>
</file>